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12192000" cy="1625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6A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p:scale>
          <a:sx n="38" d="100"/>
          <a:sy n="38" d="100"/>
        </p:scale>
        <p:origin x="1785" y="6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de-DE"/>
              <a:t>Titelmasterformat durch Klicken bearbeiten</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F2065109-6CE9-4000-919E-8BF9E61661DE}" type="datetimeFigureOut">
              <a:rPr lang="de-DE" smtClean="0"/>
              <a:t>07.11.2022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7E761CA-8CA0-47E5-808A-5FA80F536ED9}" type="slidenum">
              <a:rPr lang="de-DE" smtClean="0"/>
              <a:t>‹Nr.›</a:t>
            </a:fld>
            <a:endParaRPr lang="de-DE"/>
          </a:p>
        </p:txBody>
      </p:sp>
    </p:spTree>
    <p:extLst>
      <p:ext uri="{BB962C8B-B14F-4D97-AF65-F5344CB8AC3E}">
        <p14:creationId xmlns:p14="http://schemas.microsoft.com/office/powerpoint/2010/main" val="2392142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F2065109-6CE9-4000-919E-8BF9E61661DE}" type="datetimeFigureOut">
              <a:rPr lang="de-DE" smtClean="0"/>
              <a:t>07.11.2022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7E761CA-8CA0-47E5-808A-5FA80F536ED9}" type="slidenum">
              <a:rPr lang="de-DE" smtClean="0"/>
              <a:t>‹Nr.›</a:t>
            </a:fld>
            <a:endParaRPr lang="de-DE"/>
          </a:p>
        </p:txBody>
      </p:sp>
    </p:spTree>
    <p:extLst>
      <p:ext uri="{BB962C8B-B14F-4D97-AF65-F5344CB8AC3E}">
        <p14:creationId xmlns:p14="http://schemas.microsoft.com/office/powerpoint/2010/main" val="37886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F2065109-6CE9-4000-919E-8BF9E61661DE}" type="datetimeFigureOut">
              <a:rPr lang="de-DE" smtClean="0"/>
              <a:t>07.11.2022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7E761CA-8CA0-47E5-808A-5FA80F536ED9}" type="slidenum">
              <a:rPr lang="de-DE" smtClean="0"/>
              <a:t>‹Nr.›</a:t>
            </a:fld>
            <a:endParaRPr lang="de-DE"/>
          </a:p>
        </p:txBody>
      </p:sp>
    </p:spTree>
    <p:extLst>
      <p:ext uri="{BB962C8B-B14F-4D97-AF65-F5344CB8AC3E}">
        <p14:creationId xmlns:p14="http://schemas.microsoft.com/office/powerpoint/2010/main" val="2720877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F2065109-6CE9-4000-919E-8BF9E61661DE}" type="datetimeFigureOut">
              <a:rPr lang="de-DE" smtClean="0"/>
              <a:t>07.11.2022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7E761CA-8CA0-47E5-808A-5FA80F536ED9}" type="slidenum">
              <a:rPr lang="de-DE" smtClean="0"/>
              <a:t>‹Nr.›</a:t>
            </a:fld>
            <a:endParaRPr lang="de-DE"/>
          </a:p>
        </p:txBody>
      </p:sp>
    </p:spTree>
    <p:extLst>
      <p:ext uri="{BB962C8B-B14F-4D97-AF65-F5344CB8AC3E}">
        <p14:creationId xmlns:p14="http://schemas.microsoft.com/office/powerpoint/2010/main" val="2647661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de-DE"/>
              <a:t>Titelmasterformat durch Klicken bearbeiten</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F2065109-6CE9-4000-919E-8BF9E61661DE}" type="datetimeFigureOut">
              <a:rPr lang="de-DE" smtClean="0"/>
              <a:t>07.11.2022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7E761CA-8CA0-47E5-808A-5FA80F536ED9}" type="slidenum">
              <a:rPr lang="de-DE" smtClean="0"/>
              <a:t>‹Nr.›</a:t>
            </a:fld>
            <a:endParaRPr lang="de-DE"/>
          </a:p>
        </p:txBody>
      </p:sp>
    </p:spTree>
    <p:extLst>
      <p:ext uri="{BB962C8B-B14F-4D97-AF65-F5344CB8AC3E}">
        <p14:creationId xmlns:p14="http://schemas.microsoft.com/office/powerpoint/2010/main" val="453417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F2065109-6CE9-4000-919E-8BF9E61661DE}" type="datetimeFigureOut">
              <a:rPr lang="de-DE" smtClean="0"/>
              <a:t>07.11.2022</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7E761CA-8CA0-47E5-808A-5FA80F536ED9}" type="slidenum">
              <a:rPr lang="de-DE" smtClean="0"/>
              <a:t>‹Nr.›</a:t>
            </a:fld>
            <a:endParaRPr lang="de-DE"/>
          </a:p>
        </p:txBody>
      </p:sp>
    </p:spTree>
    <p:extLst>
      <p:ext uri="{BB962C8B-B14F-4D97-AF65-F5344CB8AC3E}">
        <p14:creationId xmlns:p14="http://schemas.microsoft.com/office/powerpoint/2010/main" val="1082532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de-DE"/>
              <a:t>Formatvorlagen des Textmasters bearbeiten</a:t>
            </a:r>
          </a:p>
        </p:txBody>
      </p:sp>
      <p:sp>
        <p:nvSpPr>
          <p:cNvPr id="4" name="Content Placeholder 3"/>
          <p:cNvSpPr>
            <a:spLocks noGrp="1"/>
          </p:cNvSpPr>
          <p:nvPr>
            <p:ph sz="half" idx="2"/>
          </p:nvPr>
        </p:nvSpPr>
        <p:spPr>
          <a:xfrm>
            <a:off x="839789" y="5937956"/>
            <a:ext cx="5157787" cy="87338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de-DE"/>
              <a:t>Formatvorlagen des Textmasters bearbeiten</a:t>
            </a:r>
          </a:p>
        </p:txBody>
      </p:sp>
      <p:sp>
        <p:nvSpPr>
          <p:cNvPr id="6" name="Content Placeholder 5"/>
          <p:cNvSpPr>
            <a:spLocks noGrp="1"/>
          </p:cNvSpPr>
          <p:nvPr>
            <p:ph sz="quarter" idx="4"/>
          </p:nvPr>
        </p:nvSpPr>
        <p:spPr>
          <a:xfrm>
            <a:off x="6172201" y="5937956"/>
            <a:ext cx="5183188" cy="87338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F2065109-6CE9-4000-919E-8BF9E61661DE}" type="datetimeFigureOut">
              <a:rPr lang="de-DE" smtClean="0"/>
              <a:t>07.11.2022</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77E761CA-8CA0-47E5-808A-5FA80F536ED9}" type="slidenum">
              <a:rPr lang="de-DE" smtClean="0"/>
              <a:t>‹Nr.›</a:t>
            </a:fld>
            <a:endParaRPr lang="de-DE"/>
          </a:p>
        </p:txBody>
      </p:sp>
    </p:spTree>
    <p:extLst>
      <p:ext uri="{BB962C8B-B14F-4D97-AF65-F5344CB8AC3E}">
        <p14:creationId xmlns:p14="http://schemas.microsoft.com/office/powerpoint/2010/main" val="529022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F2065109-6CE9-4000-919E-8BF9E61661DE}" type="datetimeFigureOut">
              <a:rPr lang="de-DE" smtClean="0"/>
              <a:t>07.11.2022</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77E761CA-8CA0-47E5-808A-5FA80F536ED9}" type="slidenum">
              <a:rPr lang="de-DE" smtClean="0"/>
              <a:t>‹Nr.›</a:t>
            </a:fld>
            <a:endParaRPr lang="de-DE"/>
          </a:p>
        </p:txBody>
      </p:sp>
    </p:spTree>
    <p:extLst>
      <p:ext uri="{BB962C8B-B14F-4D97-AF65-F5344CB8AC3E}">
        <p14:creationId xmlns:p14="http://schemas.microsoft.com/office/powerpoint/2010/main" val="3398618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065109-6CE9-4000-919E-8BF9E61661DE}" type="datetimeFigureOut">
              <a:rPr lang="de-DE" smtClean="0"/>
              <a:t>07.11.2022</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77E761CA-8CA0-47E5-808A-5FA80F536ED9}" type="slidenum">
              <a:rPr lang="de-DE" smtClean="0"/>
              <a:t>‹Nr.›</a:t>
            </a:fld>
            <a:endParaRPr lang="de-DE"/>
          </a:p>
        </p:txBody>
      </p:sp>
    </p:spTree>
    <p:extLst>
      <p:ext uri="{BB962C8B-B14F-4D97-AF65-F5344CB8AC3E}">
        <p14:creationId xmlns:p14="http://schemas.microsoft.com/office/powerpoint/2010/main" val="2452294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de-DE"/>
              <a:t>Titelmasterformat durch Klicken bearbeiten</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F2065109-6CE9-4000-919E-8BF9E61661DE}" type="datetimeFigureOut">
              <a:rPr lang="de-DE" smtClean="0"/>
              <a:t>07.11.2022</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7E761CA-8CA0-47E5-808A-5FA80F536ED9}" type="slidenum">
              <a:rPr lang="de-DE" smtClean="0"/>
              <a:t>‹Nr.›</a:t>
            </a:fld>
            <a:endParaRPr lang="de-DE"/>
          </a:p>
        </p:txBody>
      </p:sp>
    </p:spTree>
    <p:extLst>
      <p:ext uri="{BB962C8B-B14F-4D97-AF65-F5344CB8AC3E}">
        <p14:creationId xmlns:p14="http://schemas.microsoft.com/office/powerpoint/2010/main" val="2767720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de-DE"/>
              <a:t>Bild durch Klicken auf Symbol hinzufügen</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F2065109-6CE9-4000-919E-8BF9E61661DE}" type="datetimeFigureOut">
              <a:rPr lang="de-DE" smtClean="0"/>
              <a:t>07.11.2022</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7E761CA-8CA0-47E5-808A-5FA80F536ED9}" type="slidenum">
              <a:rPr lang="de-DE" smtClean="0"/>
              <a:t>‹Nr.›</a:t>
            </a:fld>
            <a:endParaRPr lang="de-DE"/>
          </a:p>
        </p:txBody>
      </p:sp>
    </p:spTree>
    <p:extLst>
      <p:ext uri="{BB962C8B-B14F-4D97-AF65-F5344CB8AC3E}">
        <p14:creationId xmlns:p14="http://schemas.microsoft.com/office/powerpoint/2010/main" val="636523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75000"/>
                  </a:schemeClr>
                </a:solidFill>
              </a:defRPr>
            </a:lvl1pPr>
          </a:lstStyle>
          <a:p>
            <a:fld id="{F2065109-6CE9-4000-919E-8BF9E61661DE}" type="datetimeFigureOut">
              <a:rPr lang="de-DE" smtClean="0"/>
              <a:t>07.11.2022</a:t>
            </a:fld>
            <a:endParaRPr lang="de-DE"/>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75000"/>
                  </a:schemeClr>
                </a:solidFill>
              </a:defRPr>
            </a:lvl1pPr>
          </a:lstStyle>
          <a:p>
            <a:fld id="{77E761CA-8CA0-47E5-808A-5FA80F536ED9}" type="slidenum">
              <a:rPr lang="de-DE" smtClean="0"/>
              <a:t>‹Nr.›</a:t>
            </a:fld>
            <a:endParaRPr lang="de-DE"/>
          </a:p>
        </p:txBody>
      </p:sp>
    </p:spTree>
    <p:extLst>
      <p:ext uri="{BB962C8B-B14F-4D97-AF65-F5344CB8AC3E}">
        <p14:creationId xmlns:p14="http://schemas.microsoft.com/office/powerpoint/2010/main" val="49326601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hteck 5"/>
          <p:cNvSpPr/>
          <p:nvPr/>
        </p:nvSpPr>
        <p:spPr>
          <a:xfrm>
            <a:off x="701027" y="4987914"/>
            <a:ext cx="7476060" cy="10064294"/>
          </a:xfrm>
          <a:prstGeom prst="rect">
            <a:avLst/>
          </a:prstGeom>
        </p:spPr>
        <p:txBody>
          <a:bodyPr wrap="square">
            <a:spAutoFit/>
          </a:bodyPr>
          <a:lstStyle/>
          <a:p>
            <a:pPr algn="just"/>
            <a:r>
              <a:rPr lang="de-DE" sz="2400" b="1" dirty="0">
                <a:latin typeface="Arial" panose="020B0604020202020204" pitchFamily="34" charset="0"/>
                <a:cs typeface="Arial" panose="020B0604020202020204" pitchFamily="34" charset="0"/>
              </a:rPr>
              <a:t>Start</a:t>
            </a:r>
            <a:r>
              <a:rPr lang="de-DE" sz="2400" dirty="0">
                <a:latin typeface="Arial" panose="020B0604020202020204" pitchFamily="34" charset="0"/>
                <a:cs typeface="Arial" panose="020B0604020202020204" pitchFamily="34" charset="0"/>
              </a:rPr>
              <a:t>: 				Frühjahr 2023</a:t>
            </a:r>
          </a:p>
          <a:p>
            <a:pPr algn="just"/>
            <a:r>
              <a:rPr lang="de-DE" sz="2400" b="1" dirty="0">
                <a:latin typeface="Arial" panose="020B0604020202020204" pitchFamily="34" charset="0"/>
                <a:cs typeface="Arial" panose="020B0604020202020204" pitchFamily="34" charset="0"/>
              </a:rPr>
              <a:t>Projektdauer</a:t>
            </a:r>
            <a:r>
              <a:rPr lang="de-DE" sz="2400" dirty="0">
                <a:latin typeface="Arial" panose="020B0604020202020204" pitchFamily="34" charset="0"/>
                <a:cs typeface="Arial" panose="020B0604020202020204" pitchFamily="34" charset="0"/>
              </a:rPr>
              <a:t>: 	6 Monate	</a:t>
            </a:r>
          </a:p>
          <a:p>
            <a:pPr algn="just"/>
            <a:r>
              <a:rPr lang="de-DE" sz="2400" b="1" dirty="0">
                <a:latin typeface="Arial" panose="020B0604020202020204" pitchFamily="34" charset="0"/>
                <a:cs typeface="Arial" panose="020B0604020202020204" pitchFamily="34" charset="0"/>
              </a:rPr>
              <a:t>Betreuung:</a:t>
            </a:r>
            <a:r>
              <a:rPr lang="de-DE" sz="2400" dirty="0">
                <a:latin typeface="Arial" panose="020B0604020202020204" pitchFamily="34" charset="0"/>
                <a:cs typeface="Arial" panose="020B0604020202020204" pitchFamily="34" charset="0"/>
              </a:rPr>
              <a:t>		Dr. Annette Pfordt</a:t>
            </a:r>
          </a:p>
          <a:p>
            <a:pPr algn="just"/>
            <a:endParaRPr lang="de-DE" sz="2400" dirty="0">
              <a:latin typeface="Arial" panose="020B0604020202020204" pitchFamily="34" charset="0"/>
              <a:cs typeface="Arial" panose="020B0604020202020204" pitchFamily="34" charset="0"/>
            </a:endParaRPr>
          </a:p>
          <a:p>
            <a:pPr algn="just"/>
            <a:endParaRPr lang="de-DE" sz="2400" dirty="0">
              <a:latin typeface="Arial" panose="020B0604020202020204" pitchFamily="34" charset="0"/>
              <a:cs typeface="Arial" panose="020B0604020202020204" pitchFamily="34" charset="0"/>
            </a:endParaRPr>
          </a:p>
          <a:p>
            <a:pPr algn="just"/>
            <a:r>
              <a:rPr lang="de-DE" sz="2400" dirty="0" err="1">
                <a:latin typeface="Arial" panose="020B0604020202020204" pitchFamily="34" charset="0"/>
                <a:cs typeface="Arial" panose="020B0604020202020204" pitchFamily="34" charset="0"/>
              </a:rPr>
              <a:t>Trichoderma</a:t>
            </a:r>
            <a:r>
              <a:rPr lang="de-DE" sz="2400" dirty="0">
                <a:latin typeface="Arial" panose="020B0604020202020204" pitchFamily="34" charset="0"/>
                <a:cs typeface="Arial" panose="020B0604020202020204" pitchFamily="34" charset="0"/>
              </a:rPr>
              <a:t> </a:t>
            </a:r>
            <a:r>
              <a:rPr lang="de-DE" sz="2400" dirty="0" err="1">
                <a:latin typeface="Arial" panose="020B0604020202020204" pitchFamily="34" charset="0"/>
                <a:cs typeface="Arial" panose="020B0604020202020204" pitchFamily="34" charset="0"/>
              </a:rPr>
              <a:t>Ear</a:t>
            </a:r>
            <a:r>
              <a:rPr lang="de-DE" sz="2400" dirty="0">
                <a:latin typeface="Arial" panose="020B0604020202020204" pitchFamily="34" charset="0"/>
                <a:cs typeface="Arial" panose="020B0604020202020204" pitchFamily="34" charset="0"/>
              </a:rPr>
              <a:t> rot ist eine in Deutschland und Europa neu auftretende Krankheit die an Mais zu starkem Befall am Kolben führen kann. Erste Untersuchungen im Gewächshaus haben gezeigt, dass </a:t>
            </a:r>
            <a:r>
              <a:rPr lang="de-DE" sz="2400" i="1" dirty="0" err="1">
                <a:latin typeface="Arial" panose="020B0604020202020204" pitchFamily="34" charset="0"/>
                <a:cs typeface="Arial" panose="020B0604020202020204" pitchFamily="34" charset="0"/>
              </a:rPr>
              <a:t>Trichoderma</a:t>
            </a:r>
            <a:r>
              <a:rPr lang="de-DE" sz="2400" dirty="0">
                <a:latin typeface="Arial" panose="020B0604020202020204" pitchFamily="34" charset="0"/>
                <a:cs typeface="Arial" panose="020B0604020202020204" pitchFamily="34" charset="0"/>
              </a:rPr>
              <a:t> </a:t>
            </a:r>
            <a:r>
              <a:rPr lang="de-DE" sz="2400" i="1" dirty="0" err="1">
                <a:latin typeface="Arial" panose="020B0604020202020204" pitchFamily="34" charset="0"/>
                <a:cs typeface="Arial" panose="020B0604020202020204" pitchFamily="34" charset="0"/>
              </a:rPr>
              <a:t>afroharzianum</a:t>
            </a:r>
            <a:r>
              <a:rPr lang="de-DE" sz="2400" dirty="0">
                <a:latin typeface="Arial" panose="020B0604020202020204" pitchFamily="34" charset="0"/>
                <a:cs typeface="Arial" panose="020B0604020202020204" pitchFamily="34" charset="0"/>
              </a:rPr>
              <a:t> ebenfalls Weizen und Gerste befällt und dort zu </a:t>
            </a:r>
            <a:r>
              <a:rPr lang="de-DE" sz="2400" dirty="0" err="1">
                <a:latin typeface="Arial" panose="020B0604020202020204" pitchFamily="34" charset="0"/>
                <a:cs typeface="Arial" panose="020B0604020202020204" pitchFamily="34" charset="0"/>
              </a:rPr>
              <a:t>Verbräunungen</a:t>
            </a:r>
            <a:r>
              <a:rPr lang="de-DE" sz="2400" dirty="0">
                <a:latin typeface="Arial" panose="020B0604020202020204" pitchFamily="34" charset="0"/>
                <a:cs typeface="Arial" panose="020B0604020202020204" pitchFamily="34" charset="0"/>
              </a:rPr>
              <a:t> und einer Reduktion des Tausendkorngewichtes führt. </a:t>
            </a:r>
          </a:p>
          <a:p>
            <a:pPr algn="just"/>
            <a:r>
              <a:rPr lang="de-DE" sz="2400" dirty="0">
                <a:latin typeface="Arial" panose="020B0604020202020204" pitchFamily="34" charset="0"/>
                <a:cs typeface="Arial" panose="020B0604020202020204" pitchFamily="34" charset="0"/>
              </a:rPr>
              <a:t>Ziel der Masterarbeit ist es, die Schadwirkung von     </a:t>
            </a:r>
            <a:r>
              <a:rPr lang="de-DE" sz="2400" i="1" dirty="0" err="1">
                <a:latin typeface="Arial" panose="020B0604020202020204" pitchFamily="34" charset="0"/>
                <a:cs typeface="Arial" panose="020B0604020202020204" pitchFamily="34" charset="0"/>
              </a:rPr>
              <a:t>T.afroharzianum</a:t>
            </a:r>
            <a:r>
              <a:rPr lang="de-DE" sz="2400" i="1" dirty="0">
                <a:latin typeface="Arial" panose="020B0604020202020204" pitchFamily="34" charset="0"/>
                <a:cs typeface="Arial" panose="020B0604020202020204" pitchFamily="34" charset="0"/>
              </a:rPr>
              <a:t> </a:t>
            </a:r>
            <a:r>
              <a:rPr lang="de-DE" sz="2400" dirty="0">
                <a:latin typeface="Arial" panose="020B0604020202020204" pitchFamily="34" charset="0"/>
                <a:cs typeface="Arial" panose="020B0604020202020204" pitchFamily="34" charset="0"/>
              </a:rPr>
              <a:t>an Weizen und Gerste in Freilandversuchen zu ermitteln und zu testen, ob die Krankheit mit herkömmlichen Pflanzenschutz-anwendungen unterdrückt werden kann. Dazu sollen Inokulationsversuche im Feld an mehreren Gerste- und Weizensorten stattfinden. Ebenso sollen verschiedene Behandlungen mit handelsüblichen Pflanzenschutzmitteln in unterschiedlichen Aufwands-mengen angewendet werden. Da momentan nur sehr wenige Erkenntnisse darüber vorhanden sind, stellt diese Masterarbeit einen weiteren Baustein dar, um mögliche Risiken für den deutschen und europäischen Kulturpflanzenanbau abschätzen zu können. </a:t>
            </a:r>
          </a:p>
        </p:txBody>
      </p:sp>
      <p:sp>
        <p:nvSpPr>
          <p:cNvPr id="8" name="Rechteck 7"/>
          <p:cNvSpPr/>
          <p:nvPr/>
        </p:nvSpPr>
        <p:spPr>
          <a:xfrm>
            <a:off x="1994668" y="2325177"/>
            <a:ext cx="8202665" cy="2062103"/>
          </a:xfrm>
          <a:prstGeom prst="rect">
            <a:avLst/>
          </a:prstGeom>
        </p:spPr>
        <p:txBody>
          <a:bodyPr wrap="square">
            <a:spAutoFit/>
          </a:bodyPr>
          <a:lstStyle/>
          <a:p>
            <a:pPr algn="ctr"/>
            <a:r>
              <a:rPr lang="de-DE" sz="3200" b="1" dirty="0"/>
              <a:t>Masterarbeit</a:t>
            </a:r>
          </a:p>
          <a:p>
            <a:pPr algn="ctr"/>
            <a:endParaRPr lang="de-DE" sz="3200" dirty="0"/>
          </a:p>
          <a:p>
            <a:pPr algn="ctr"/>
            <a:r>
              <a:rPr lang="de-DE" sz="3200" dirty="0"/>
              <a:t>Schadwirkung von </a:t>
            </a:r>
            <a:r>
              <a:rPr lang="de-DE" sz="3200" i="1" dirty="0" err="1"/>
              <a:t>Trichoderma</a:t>
            </a:r>
            <a:r>
              <a:rPr lang="de-DE" sz="3200" i="1" dirty="0"/>
              <a:t> </a:t>
            </a:r>
            <a:r>
              <a:rPr lang="de-DE" sz="3200" i="1" dirty="0" err="1"/>
              <a:t>afroharzianum</a:t>
            </a:r>
            <a:r>
              <a:rPr lang="de-DE" sz="3200" i="1" dirty="0"/>
              <a:t> </a:t>
            </a:r>
            <a:r>
              <a:rPr lang="de-DE" sz="3200" dirty="0"/>
              <a:t>an Getreide unter </a:t>
            </a:r>
            <a:r>
              <a:rPr lang="de-DE" sz="3200" dirty="0" err="1"/>
              <a:t>Freilandbedinungen</a:t>
            </a:r>
            <a:endParaRPr lang="de-DE" sz="3200" dirty="0"/>
          </a:p>
        </p:txBody>
      </p:sp>
      <p:pic>
        <p:nvPicPr>
          <p:cNvPr id="9" name="Grafik 8"/>
          <p:cNvPicPr>
            <a:picLocks noChangeAspect="1"/>
          </p:cNvPicPr>
          <p:nvPr/>
        </p:nvPicPr>
        <p:blipFill>
          <a:blip r:embed="rId2"/>
          <a:stretch>
            <a:fillRect/>
          </a:stretch>
        </p:blipFill>
        <p:spPr>
          <a:xfrm>
            <a:off x="8933082" y="233295"/>
            <a:ext cx="2734664" cy="2250982"/>
          </a:xfrm>
          <a:prstGeom prst="rect">
            <a:avLst/>
          </a:prstGeom>
        </p:spPr>
      </p:pic>
      <p:pic>
        <p:nvPicPr>
          <p:cNvPr id="13" name="Grafik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7456" y="414142"/>
            <a:ext cx="4835652" cy="863164"/>
          </a:xfrm>
          <a:prstGeom prst="rect">
            <a:avLst/>
          </a:prstGeom>
        </p:spPr>
      </p:pic>
      <p:sp>
        <p:nvSpPr>
          <p:cNvPr id="14" name="Rechteck 13"/>
          <p:cNvSpPr/>
          <p:nvPr/>
        </p:nvSpPr>
        <p:spPr>
          <a:xfrm>
            <a:off x="337456" y="1445477"/>
            <a:ext cx="6956122" cy="461665"/>
          </a:xfrm>
          <a:prstGeom prst="rect">
            <a:avLst/>
          </a:prstGeom>
        </p:spPr>
        <p:txBody>
          <a:bodyPr wrap="square">
            <a:spAutoFit/>
          </a:bodyPr>
          <a:lstStyle/>
          <a:p>
            <a:r>
              <a:rPr lang="de-DE" sz="2400" dirty="0">
                <a:solidFill>
                  <a:srgbClr val="146AA1"/>
                </a:solidFill>
              </a:rPr>
              <a:t>Abteilung Pflanzenpathologie und Pflanzenschutz</a:t>
            </a:r>
          </a:p>
        </p:txBody>
      </p:sp>
      <p:cxnSp>
        <p:nvCxnSpPr>
          <p:cNvPr id="3" name="Gerader Verbinder 2">
            <a:extLst>
              <a:ext uri="{FF2B5EF4-FFF2-40B4-BE49-F238E27FC236}">
                <a16:creationId xmlns:a16="http://schemas.microsoft.com/office/drawing/2014/main" id="{214D6428-CE33-1F98-8253-F64D44ED8C37}"/>
              </a:ext>
            </a:extLst>
          </p:cNvPr>
          <p:cNvCxnSpPr>
            <a:cxnSpLocks/>
          </p:cNvCxnSpPr>
          <p:nvPr/>
        </p:nvCxnSpPr>
        <p:spPr>
          <a:xfrm>
            <a:off x="0" y="15354300"/>
            <a:ext cx="12192000"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5" name="Textfeld 4">
            <a:extLst>
              <a:ext uri="{FF2B5EF4-FFF2-40B4-BE49-F238E27FC236}">
                <a16:creationId xmlns:a16="http://schemas.microsoft.com/office/drawing/2014/main" id="{7D3B4390-3082-1759-3270-69057C473CE7}"/>
              </a:ext>
            </a:extLst>
          </p:cNvPr>
          <p:cNvSpPr txBox="1"/>
          <p:nvPr/>
        </p:nvSpPr>
        <p:spPr>
          <a:xfrm>
            <a:off x="7950200" y="15496320"/>
            <a:ext cx="4013200" cy="461665"/>
          </a:xfrm>
          <a:prstGeom prst="rect">
            <a:avLst/>
          </a:prstGeom>
          <a:noFill/>
        </p:spPr>
        <p:txBody>
          <a:bodyPr wrap="square" rtlCol="0">
            <a:spAutoFit/>
          </a:bodyPr>
          <a:lstStyle/>
          <a:p>
            <a:pPr algn="r"/>
            <a:r>
              <a:rPr lang="en-GB" sz="2400" dirty="0"/>
              <a:t>07.11.2022</a:t>
            </a:r>
          </a:p>
        </p:txBody>
      </p:sp>
      <p:pic>
        <p:nvPicPr>
          <p:cNvPr id="2" name="Grafik 1">
            <a:extLst>
              <a:ext uri="{FF2B5EF4-FFF2-40B4-BE49-F238E27FC236}">
                <a16:creationId xmlns:a16="http://schemas.microsoft.com/office/drawing/2014/main" id="{A91DF14B-4F18-E537-AF16-E16819C8BAD7}"/>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533" t="8001" r="22668" b="3800"/>
          <a:stretch/>
        </p:blipFill>
        <p:spPr>
          <a:xfrm>
            <a:off x="8442530" y="11690311"/>
            <a:ext cx="1606995" cy="3186807"/>
          </a:xfrm>
          <a:prstGeom prst="rect">
            <a:avLst/>
          </a:prstGeom>
          <a:ln>
            <a:solidFill>
              <a:schemeClr val="tx1"/>
            </a:solidFill>
          </a:ln>
        </p:spPr>
      </p:pic>
      <p:pic>
        <p:nvPicPr>
          <p:cNvPr id="4" name="Grafik 3">
            <a:extLst>
              <a:ext uri="{FF2B5EF4-FFF2-40B4-BE49-F238E27FC236}">
                <a16:creationId xmlns:a16="http://schemas.microsoft.com/office/drawing/2014/main" id="{875C4B68-0628-4682-2489-D628701DE79B}"/>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50000" t="19201" r="18287" b="13601"/>
          <a:stretch/>
        </p:blipFill>
        <p:spPr>
          <a:xfrm>
            <a:off x="10137168" y="11690311"/>
            <a:ext cx="1492478" cy="3186805"/>
          </a:xfrm>
          <a:prstGeom prst="rect">
            <a:avLst/>
          </a:prstGeom>
          <a:ln>
            <a:solidFill>
              <a:schemeClr val="tx1"/>
            </a:solidFill>
          </a:ln>
        </p:spPr>
      </p:pic>
      <p:pic>
        <p:nvPicPr>
          <p:cNvPr id="10" name="Grafik 9">
            <a:extLst>
              <a:ext uri="{FF2B5EF4-FFF2-40B4-BE49-F238E27FC236}">
                <a16:creationId xmlns:a16="http://schemas.microsoft.com/office/drawing/2014/main" id="{E8707DDF-CBFF-E60B-FAF0-1C7FEFE3EEC5}"/>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9400" t="20612" r="23401" b="16863"/>
          <a:stretch/>
        </p:blipFill>
        <p:spPr>
          <a:xfrm rot="5400000">
            <a:off x="7678980" y="7597626"/>
            <a:ext cx="4741090" cy="3160242"/>
          </a:xfrm>
          <a:prstGeom prst="rect">
            <a:avLst/>
          </a:prstGeom>
          <a:ln>
            <a:solidFill>
              <a:schemeClr val="tx1"/>
            </a:solidFill>
          </a:ln>
        </p:spPr>
      </p:pic>
    </p:spTree>
    <p:extLst>
      <p:ext uri="{BB962C8B-B14F-4D97-AF65-F5344CB8AC3E}">
        <p14:creationId xmlns:p14="http://schemas.microsoft.com/office/powerpoint/2010/main" val="111347345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175</Words>
  <Application>Microsoft Office PowerPoint</Application>
  <PresentationFormat>Benutzerdefiniert</PresentationFormat>
  <Paragraphs>12</Paragraphs>
  <Slides>1</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Calibri Light</vt:lpstr>
      <vt:lpstr>Office</vt:lpstr>
      <vt:lpstr>PowerPoint-Präsentation</vt:lpstr>
    </vt:vector>
  </TitlesOfParts>
  <Company>Uni Goettingen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Pfordt, Annette</dc:creator>
  <cp:lastModifiedBy>Pfordt, Annette</cp:lastModifiedBy>
  <cp:revision>4</cp:revision>
  <dcterms:created xsi:type="dcterms:W3CDTF">2022-11-04T14:47:46Z</dcterms:created>
  <dcterms:modified xsi:type="dcterms:W3CDTF">2022-11-07T14:25:28Z</dcterms:modified>
</cp:coreProperties>
</file>